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4" r:id="rId9"/>
    <p:sldId id="275" r:id="rId10"/>
    <p:sldId id="265" r:id="rId11"/>
    <p:sldId id="273" r:id="rId12"/>
    <p:sldId id="266" r:id="rId13"/>
    <p:sldId id="274" r:id="rId14"/>
    <p:sldId id="269" r:id="rId15"/>
    <p:sldId id="270" r:id="rId16"/>
  </p:sldIdLst>
  <p:sldSz cx="18288000" cy="10287000"/>
  <p:notesSz cx="6858000" cy="9144000"/>
  <p:embeddedFontLst>
    <p:embeddedFont>
      <p:font typeface="Agrandir Narrow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nva Sans" panose="020B0604020202020204" charset="0"/>
      <p:regular r:id="rId22"/>
    </p:embeddedFont>
    <p:embeddedFont>
      <p:font typeface="Days" panose="02000505050000020004" charset="0"/>
      <p:regular r:id="rId23"/>
    </p:embeddedFont>
    <p:embeddedFont>
      <p:font typeface="Open Sauce Light" panose="020B0604020202020204" charset="0"/>
      <p:regular r:id="rId24"/>
    </p:embeddedFont>
    <p:embeddedFont>
      <p:font typeface="Open Sauce Light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967" t="12302" r="37258" b="3092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64160" y="1182238"/>
            <a:ext cx="324049" cy="402318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564160" y="4084998"/>
            <a:ext cx="17473446" cy="764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90"/>
              </a:lnSpc>
            </a:pPr>
            <a:r>
              <a:rPr lang="en-US" sz="5446" spc="201" dirty="0">
                <a:solidFill>
                  <a:srgbClr val="FFFFFF"/>
                </a:solidFill>
                <a:latin typeface="Days"/>
              </a:rPr>
              <a:t>EE-351 COMMUNICATION NETWORKS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4160" y="5219700"/>
            <a:ext cx="16121503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34"/>
              </a:lnSpc>
            </a:pPr>
            <a:r>
              <a:rPr lang="en-US" sz="8758" spc="630" dirty="0">
                <a:solidFill>
                  <a:srgbClr val="FFFFFF"/>
                </a:solidFill>
                <a:latin typeface="Open Sauce Light Bold"/>
              </a:rPr>
              <a:t>END SEMESTER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9281" y="7254681"/>
            <a:ext cx="5132793" cy="2069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81"/>
              </a:lnSpc>
            </a:pPr>
            <a:r>
              <a:rPr lang="en-US" sz="2437" spc="207">
                <a:solidFill>
                  <a:srgbClr val="FFFFFF"/>
                </a:solidFill>
                <a:latin typeface="Agrandir Narrow Bold"/>
              </a:rPr>
              <a:t>Group Members:</a:t>
            </a:r>
          </a:p>
          <a:p>
            <a:pPr>
              <a:lnSpc>
                <a:spcPts val="2681"/>
              </a:lnSpc>
            </a:pPr>
            <a:endParaRPr lang="en-US" sz="2437" spc="207">
              <a:solidFill>
                <a:srgbClr val="FFFFFF"/>
              </a:solidFill>
              <a:latin typeface="Agrandir Narrow Bold"/>
            </a:endParaRPr>
          </a:p>
          <a:p>
            <a:pPr>
              <a:lnSpc>
                <a:spcPts val="2681"/>
              </a:lnSpc>
            </a:pPr>
            <a:r>
              <a:rPr lang="en-US" sz="2437" spc="207">
                <a:solidFill>
                  <a:srgbClr val="FFFFFF"/>
                </a:solidFill>
                <a:latin typeface="Agrandir Narrow Bold"/>
              </a:rPr>
              <a:t>Danial Ahmad</a:t>
            </a:r>
          </a:p>
          <a:p>
            <a:pPr>
              <a:lnSpc>
                <a:spcPts val="2681"/>
              </a:lnSpc>
            </a:pPr>
            <a:r>
              <a:rPr lang="en-US" sz="2437" spc="207">
                <a:solidFill>
                  <a:srgbClr val="FFFFFF"/>
                </a:solidFill>
                <a:latin typeface="Agrandir Narrow Bold"/>
              </a:rPr>
              <a:t>Muhammad Ahmed Mohsin</a:t>
            </a:r>
          </a:p>
          <a:p>
            <a:pPr>
              <a:lnSpc>
                <a:spcPts val="2681"/>
              </a:lnSpc>
            </a:pPr>
            <a:r>
              <a:rPr lang="en-US" sz="2437" spc="207">
                <a:solidFill>
                  <a:srgbClr val="FFFFFF"/>
                </a:solidFill>
                <a:latin typeface="Agrandir Narrow Bold"/>
              </a:rPr>
              <a:t>Muhammed Umer</a:t>
            </a:r>
          </a:p>
          <a:p>
            <a:pPr>
              <a:lnSpc>
                <a:spcPts val="2681"/>
              </a:lnSpc>
            </a:pPr>
            <a:r>
              <a:rPr lang="en-US" sz="2437" spc="207">
                <a:solidFill>
                  <a:srgbClr val="FFFFFF"/>
                </a:solidFill>
                <a:latin typeface="Agrandir Narrow Bold"/>
              </a:rPr>
              <a:t>Syeda Fatima Zahra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5967" t="12302" r="37258" b="3092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8" name="Freeform 4">
            <a:extLst>
              <a:ext uri="{FF2B5EF4-FFF2-40B4-BE49-F238E27FC236}">
                <a16:creationId xmlns:a16="http://schemas.microsoft.com/office/drawing/2014/main" id="{56EFA3F8-B282-0BA1-7432-525F90992D86}"/>
              </a:ext>
            </a:extLst>
          </p:cNvPr>
          <p:cNvSpPr/>
          <p:nvPr/>
        </p:nvSpPr>
        <p:spPr>
          <a:xfrm>
            <a:off x="1" y="3494809"/>
            <a:ext cx="18303240" cy="6908526"/>
          </a:xfrm>
          <a:custGeom>
            <a:avLst/>
            <a:gdLst/>
            <a:ahLst/>
            <a:cxnLst/>
            <a:rect l="l" t="t" r="r" b="b"/>
            <a:pathLst>
              <a:path w="5501705" h="2004578">
                <a:moveTo>
                  <a:pt x="0" y="0"/>
                </a:moveTo>
                <a:lnTo>
                  <a:pt x="5501705" y="0"/>
                </a:lnTo>
                <a:lnTo>
                  <a:pt x="5501705" y="2004578"/>
                </a:lnTo>
                <a:lnTo>
                  <a:pt x="0" y="2004578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3174" b="12211"/>
          <a:stretch>
            <a:fillRect/>
          </a:stretch>
        </p:blipFill>
        <p:spPr>
          <a:xfrm>
            <a:off x="10702433" y="4121194"/>
            <a:ext cx="6540264" cy="47865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422550" y="1699365"/>
            <a:ext cx="11442900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66" dirty="0">
                <a:solidFill>
                  <a:srgbClr val="FFFFFF"/>
                </a:solidFill>
                <a:latin typeface="Days" panose="02000505050000020004" charset="0"/>
              </a:rPr>
              <a:t>SYSTEM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2261" y="4377196"/>
            <a:ext cx="8980940" cy="2137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0527" lvl="1" indent="-305264" algn="just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latin typeface="Canva Sans"/>
              </a:rPr>
              <a:t>Single base station and four users</a:t>
            </a:r>
          </a:p>
          <a:p>
            <a:pPr marL="610527" lvl="1" indent="-305264" algn="just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latin typeface="Canva Sans"/>
              </a:rPr>
              <a:t>Distinct channel gain for each user</a:t>
            </a:r>
          </a:p>
          <a:p>
            <a:pPr marL="610527" lvl="1" indent="-305264" algn="just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latin typeface="Canva Sans"/>
              </a:rPr>
              <a:t>Rayleigh fading channel model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E27E2B-FA7F-596F-A3E3-DB8B7741A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660" y="6877691"/>
            <a:ext cx="8752339" cy="7896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839" t="18839" r="18839" b="18839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138523" y="713608"/>
            <a:ext cx="14010953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66" dirty="0">
                <a:solidFill>
                  <a:srgbClr val="FFFFFF"/>
                </a:solidFill>
                <a:latin typeface="Days" panose="02000505050000020004" charset="0"/>
              </a:rPr>
              <a:t>SIMULATION AND RESULTS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B62BC02-336B-DD4A-A8D4-BC27A61A22FF}"/>
              </a:ext>
            </a:extLst>
          </p:cNvPr>
          <p:cNvSpPr/>
          <p:nvPr/>
        </p:nvSpPr>
        <p:spPr>
          <a:xfrm>
            <a:off x="1" y="3390901"/>
            <a:ext cx="18288000" cy="6896097"/>
          </a:xfrm>
          <a:custGeom>
            <a:avLst/>
            <a:gdLst/>
            <a:ahLst/>
            <a:cxnLst/>
            <a:rect l="l" t="t" r="r" b="b"/>
            <a:pathLst>
              <a:path w="5501705" h="2004578">
                <a:moveTo>
                  <a:pt x="0" y="0"/>
                </a:moveTo>
                <a:lnTo>
                  <a:pt x="5501705" y="0"/>
                </a:lnTo>
                <a:lnTo>
                  <a:pt x="5501705" y="2004578"/>
                </a:lnTo>
                <a:lnTo>
                  <a:pt x="0" y="2004578"/>
                </a:lnTo>
                <a:close/>
              </a:path>
            </a:pathLst>
          </a:custGeom>
          <a:solidFill>
            <a:schemeClr val="bg1"/>
          </a:solid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5EDFF18-7463-D246-2CF4-0F08DA0527D5}"/>
              </a:ext>
            </a:extLst>
          </p:cNvPr>
          <p:cNvGrpSpPr/>
          <p:nvPr/>
        </p:nvGrpSpPr>
        <p:grpSpPr>
          <a:xfrm>
            <a:off x="1869880" y="3695700"/>
            <a:ext cx="7092000" cy="5257801"/>
            <a:chOff x="1869880" y="3695700"/>
            <a:chExt cx="7092000" cy="5257801"/>
          </a:xfrm>
        </p:grpSpPr>
        <p:pic>
          <p:nvPicPr>
            <p:cNvPr id="3" name="Picture 11">
              <a:extLst>
                <a:ext uri="{FF2B5EF4-FFF2-40B4-BE49-F238E27FC236}">
                  <a16:creationId xmlns:a16="http://schemas.microsoft.com/office/drawing/2014/main" id="{2A16AD98-9832-490A-0B59-D6B105935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2531"/>
            <a:stretch/>
          </p:blipFill>
          <p:spPr>
            <a:xfrm>
              <a:off x="1869880" y="4030707"/>
              <a:ext cx="7092000" cy="492279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5430CC-D12B-32B6-B317-A885A9090F7F}"/>
                </a:ext>
              </a:extLst>
            </p:cNvPr>
            <p:cNvSpPr txBox="1"/>
            <p:nvPr/>
          </p:nvSpPr>
          <p:spPr>
            <a:xfrm>
              <a:off x="3261287" y="3695700"/>
              <a:ext cx="43189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Open Sauce Light"/>
                </a:rPr>
                <a:t>Exhaustive Allocation</a:t>
              </a:r>
              <a:endParaRPr lang="en-001" sz="2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1763989-8ECD-B789-BBD2-2EF508688843}"/>
              </a:ext>
            </a:extLst>
          </p:cNvPr>
          <p:cNvGrpSpPr/>
          <p:nvPr/>
        </p:nvGrpSpPr>
        <p:grpSpPr>
          <a:xfrm>
            <a:off x="9829220" y="3619500"/>
            <a:ext cx="6588900" cy="5486400"/>
            <a:chOff x="9829220" y="3619500"/>
            <a:chExt cx="6588900" cy="5486400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DBE49799-2B6E-E524-D092-FB157C4CF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856"/>
            <a:stretch/>
          </p:blipFill>
          <p:spPr>
            <a:xfrm>
              <a:off x="9829220" y="4030706"/>
              <a:ext cx="6588900" cy="507519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34DEB7-9087-8D8A-8230-E68C8A2856A7}"/>
                </a:ext>
              </a:extLst>
            </p:cNvPr>
            <p:cNvSpPr txBox="1"/>
            <p:nvPr/>
          </p:nvSpPr>
          <p:spPr>
            <a:xfrm>
              <a:off x="11073485" y="3619500"/>
              <a:ext cx="43189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Open Sauce Light" panose="020B0604020202020204" charset="0"/>
                </a:rPr>
                <a:t>User Unfairness</a:t>
              </a:r>
              <a:endParaRPr lang="en-001" sz="2400" dirty="0">
                <a:latin typeface="Open Sauce Ligh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80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8839" t="18839" r="18839" b="18839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 flipH="1" flipV="1">
            <a:off x="9581812" y="4899488"/>
            <a:ext cx="8706188" cy="3810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1B62BC02-336B-DD4A-A8D4-BC27A61A22FF}"/>
              </a:ext>
            </a:extLst>
          </p:cNvPr>
          <p:cNvSpPr/>
          <p:nvPr/>
        </p:nvSpPr>
        <p:spPr>
          <a:xfrm>
            <a:off x="0" y="3462251"/>
            <a:ext cx="18288001" cy="6949440"/>
          </a:xfrm>
          <a:custGeom>
            <a:avLst/>
            <a:gdLst/>
            <a:ahLst/>
            <a:cxnLst/>
            <a:rect l="l" t="t" r="r" b="b"/>
            <a:pathLst>
              <a:path w="5501705" h="2004578">
                <a:moveTo>
                  <a:pt x="0" y="0"/>
                </a:moveTo>
                <a:lnTo>
                  <a:pt x="5501705" y="0"/>
                </a:lnTo>
                <a:lnTo>
                  <a:pt x="5501705" y="2004578"/>
                </a:lnTo>
                <a:lnTo>
                  <a:pt x="0" y="2004578"/>
                </a:lnTo>
                <a:close/>
              </a:path>
            </a:pathLst>
          </a:custGeom>
          <a:solidFill>
            <a:schemeClr val="bg1"/>
          </a:solidFill>
        </p:spPr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A9C1EF8B-23BD-A8BA-D107-04449D9882CB}"/>
              </a:ext>
            </a:extLst>
          </p:cNvPr>
          <p:cNvSpPr txBox="1"/>
          <p:nvPr/>
        </p:nvSpPr>
        <p:spPr>
          <a:xfrm>
            <a:off x="2138523" y="713608"/>
            <a:ext cx="14010953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 spc="666" dirty="0">
                <a:solidFill>
                  <a:srgbClr val="FFFFFF"/>
                </a:solidFill>
                <a:latin typeface="Days" panose="02000505050000020004" charset="0"/>
              </a:rPr>
              <a:t>SIMULATION AND RESULTS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7257A2-01BC-5874-566A-164726E2A8D1}"/>
              </a:ext>
            </a:extLst>
          </p:cNvPr>
          <p:cNvGrpSpPr/>
          <p:nvPr/>
        </p:nvGrpSpPr>
        <p:grpSpPr>
          <a:xfrm>
            <a:off x="1834133" y="3898631"/>
            <a:ext cx="6592697" cy="5283469"/>
            <a:chOff x="1834133" y="3670031"/>
            <a:chExt cx="6592697" cy="528346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3"/>
            <a:srcRect b="12256"/>
            <a:stretch/>
          </p:blipFill>
          <p:spPr>
            <a:xfrm>
              <a:off x="1834133" y="3975751"/>
              <a:ext cx="6592697" cy="497774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15694E6-743A-F872-E687-A025FB5027C4}"/>
                </a:ext>
              </a:extLst>
            </p:cNvPr>
            <p:cNvSpPr txBox="1"/>
            <p:nvPr/>
          </p:nvSpPr>
          <p:spPr>
            <a:xfrm>
              <a:off x="3072485" y="3670031"/>
              <a:ext cx="43189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Open Sauce Light"/>
                </a:rPr>
                <a:t>Improved Capacity</a:t>
              </a:r>
              <a:endParaRPr lang="en-001" sz="2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4CA48DD-8BEC-4242-1CE6-F79C9D7C647A}"/>
              </a:ext>
            </a:extLst>
          </p:cNvPr>
          <p:cNvGrpSpPr/>
          <p:nvPr/>
        </p:nvGrpSpPr>
        <p:grpSpPr>
          <a:xfrm>
            <a:off x="9572333" y="3843635"/>
            <a:ext cx="6881531" cy="5414665"/>
            <a:chOff x="9572333" y="3843635"/>
            <a:chExt cx="6881531" cy="5414665"/>
          </a:xfrm>
        </p:grpSpPr>
        <p:pic>
          <p:nvPicPr>
            <p:cNvPr id="17" name="Picture 12">
              <a:extLst>
                <a:ext uri="{FF2B5EF4-FFF2-40B4-BE49-F238E27FC236}">
                  <a16:creationId xmlns:a16="http://schemas.microsoft.com/office/drawing/2014/main" id="{DD1BE9CD-8632-4A30-4429-A0BCBB1EC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1918"/>
            <a:stretch/>
          </p:blipFill>
          <p:spPr>
            <a:xfrm>
              <a:off x="9572333" y="4129464"/>
              <a:ext cx="6881531" cy="512883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A9856D-D806-43B1-5556-BFB140B00E43}"/>
                </a:ext>
              </a:extLst>
            </p:cNvPr>
            <p:cNvSpPr txBox="1"/>
            <p:nvPr/>
          </p:nvSpPr>
          <p:spPr>
            <a:xfrm>
              <a:off x="10896600" y="3843635"/>
              <a:ext cx="51181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rgbClr val="000000"/>
                  </a:solidFill>
                  <a:latin typeface="Open Sauce Light"/>
                </a:rPr>
                <a:t>Saturation Problem of Far User</a:t>
              </a:r>
              <a:endParaRPr lang="en-001" sz="2400"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0ABA2D6-F256-3E8C-D62C-380E6C80C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844744">
            <a:off x="-7203878" y="601739"/>
            <a:ext cx="13037396" cy="7775029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3E7118F8-42D5-A6DF-3598-C39AF59FC4E2}"/>
              </a:ext>
            </a:extLst>
          </p:cNvPr>
          <p:cNvSpPr/>
          <p:nvPr/>
        </p:nvSpPr>
        <p:spPr>
          <a:xfrm flipH="1" flipV="1">
            <a:off x="2245940" y="3378719"/>
            <a:ext cx="6160724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C1D11B-5DC9-D1D0-6195-904730D33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07"/>
          <a:stretch/>
        </p:blipFill>
        <p:spPr>
          <a:xfrm>
            <a:off x="10591800" y="3158038"/>
            <a:ext cx="6781800" cy="526206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B26A5B0-A74B-9175-8CA0-355FE41890C7}"/>
              </a:ext>
            </a:extLst>
          </p:cNvPr>
          <p:cNvSpPr txBox="1"/>
          <p:nvPr/>
        </p:nvSpPr>
        <p:spPr>
          <a:xfrm>
            <a:off x="2094660" y="3874937"/>
            <a:ext cx="7942523" cy="5091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391" lvl="1" indent="-302196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Compares performance of OFDMA and NOMA</a:t>
            </a:r>
          </a:p>
          <a:p>
            <a:pPr marL="604391" lvl="1" indent="-302196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Evaluates throughput, energy efficiency, and fairness</a:t>
            </a:r>
          </a:p>
          <a:p>
            <a:pPr marL="604391" lvl="1" indent="-302196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NOMA outperforms OFDMA in all three metrics</a:t>
            </a:r>
          </a:p>
          <a:p>
            <a:pPr marL="604391" lvl="1" indent="-302196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Optimal power allocation further improves NOMA performance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CEC466-1BC2-46EC-74A0-E51B04E74B70}"/>
              </a:ext>
            </a:extLst>
          </p:cNvPr>
          <p:cNvSpPr txBox="1"/>
          <p:nvPr/>
        </p:nvSpPr>
        <p:spPr>
          <a:xfrm>
            <a:off x="2094660" y="1948758"/>
            <a:ext cx="6753135" cy="1045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30"/>
              </a:lnSpc>
            </a:pPr>
            <a:r>
              <a:rPr lang="en-US" sz="7300" spc="1131" dirty="0">
                <a:solidFill>
                  <a:srgbClr val="000000"/>
                </a:solidFill>
                <a:latin typeface="Days" panose="02000505050000020004" charset="0"/>
              </a:rPr>
              <a:t>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C5C5C-C40F-701F-25B7-CBCB9D950545}"/>
              </a:ext>
            </a:extLst>
          </p:cNvPr>
          <p:cNvSpPr txBox="1"/>
          <p:nvPr/>
        </p:nvSpPr>
        <p:spPr>
          <a:xfrm>
            <a:off x="12573000" y="2763136"/>
            <a:ext cx="30491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Open Sauce Light"/>
              </a:rPr>
              <a:t>Outage Probability</a:t>
            </a:r>
            <a:endParaRPr lang="en-001" sz="2400" dirty="0"/>
          </a:p>
        </p:txBody>
      </p:sp>
    </p:spTree>
    <p:extLst>
      <p:ext uri="{BB962C8B-B14F-4D97-AF65-F5344CB8AC3E}">
        <p14:creationId xmlns:p14="http://schemas.microsoft.com/office/powerpoint/2010/main" val="2948432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C5CF5C55-F873-2D3F-9794-66353A44C60D}"/>
              </a:ext>
            </a:extLst>
          </p:cNvPr>
          <p:cNvSpPr/>
          <p:nvPr/>
        </p:nvSpPr>
        <p:spPr>
          <a:xfrm>
            <a:off x="1637793" y="3696376"/>
            <a:ext cx="16650208" cy="6590622"/>
          </a:xfrm>
          <a:custGeom>
            <a:avLst/>
            <a:gdLst/>
            <a:ahLst/>
            <a:cxnLst/>
            <a:rect l="l" t="t" r="r" b="b"/>
            <a:pathLst>
              <a:path w="5501705" h="2004578">
                <a:moveTo>
                  <a:pt x="0" y="0"/>
                </a:moveTo>
                <a:lnTo>
                  <a:pt x="5501705" y="0"/>
                </a:lnTo>
                <a:lnTo>
                  <a:pt x="5501705" y="2004578"/>
                </a:lnTo>
                <a:lnTo>
                  <a:pt x="0" y="2004578"/>
                </a:lnTo>
                <a:close/>
              </a:path>
            </a:pathLst>
          </a:custGeom>
          <a:solidFill>
            <a:schemeClr val="bg1"/>
          </a:solidFill>
        </p:spPr>
      </p:sp>
      <p:grpSp>
        <p:nvGrpSpPr>
          <p:cNvPr id="4" name="Group 4"/>
          <p:cNvGrpSpPr/>
          <p:nvPr/>
        </p:nvGrpSpPr>
        <p:grpSpPr>
          <a:xfrm>
            <a:off x="2286000" y="1181100"/>
            <a:ext cx="15011400" cy="2055203"/>
            <a:chOff x="0" y="0"/>
            <a:chExt cx="3683401" cy="541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83401" cy="541288"/>
            </a:xfrm>
            <a:custGeom>
              <a:avLst/>
              <a:gdLst/>
              <a:ahLst/>
              <a:cxnLst/>
              <a:rect l="l" t="t" r="r" b="b"/>
              <a:pathLst>
                <a:path w="3683401" h="541288">
                  <a:moveTo>
                    <a:pt x="0" y="0"/>
                  </a:moveTo>
                  <a:lnTo>
                    <a:pt x="3683401" y="0"/>
                  </a:lnTo>
                  <a:lnTo>
                    <a:pt x="3683401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5F5F5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882950" y="1583703"/>
            <a:ext cx="13767257" cy="12017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12"/>
              </a:lnSpc>
            </a:pPr>
            <a:r>
              <a:rPr lang="en-US" sz="8374" spc="334" dirty="0">
                <a:solidFill>
                  <a:srgbClr val="FFFFFF"/>
                </a:solidFill>
                <a:latin typeface="Days" panose="02000505050000020004" charset="0"/>
              </a:rPr>
              <a:t>FUTURE PROSPECTS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05000" y="4150662"/>
            <a:ext cx="9844291" cy="4762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2" lvl="1" indent="-323851" algn="just">
              <a:lnSpc>
                <a:spcPct val="150000"/>
              </a:lnSpc>
              <a:buFont typeface="Arial"/>
              <a:buChar char="•"/>
            </a:pPr>
            <a:r>
              <a:rPr lang="en-US" sz="3000" dirty="0">
                <a:latin typeface="Open Sauce Light" panose="020B0604020202020204" charset="0"/>
              </a:rPr>
              <a:t>Reinforcement</a:t>
            </a:r>
            <a:r>
              <a:rPr lang="en-US" sz="3000" u="none" dirty="0">
                <a:latin typeface="Open Sauce Light" panose="020B0604020202020204" charset="0"/>
              </a:rPr>
              <a:t> learning technique proposed for optimal power sub-allocation in NOMA.</a:t>
            </a:r>
          </a:p>
          <a:p>
            <a:pPr marL="647702" lvl="1" indent="-323851" algn="just">
              <a:lnSpc>
                <a:spcPct val="150000"/>
              </a:lnSpc>
              <a:buFont typeface="Arial"/>
              <a:buChar char="•"/>
            </a:pPr>
            <a:r>
              <a:rPr lang="en-US" sz="3000" u="none" dirty="0">
                <a:latin typeface="Open Sauce Light" panose="020B0604020202020204" charset="0"/>
              </a:rPr>
              <a:t>Reinforcement learning can improve performance by reducing overhead and adapting to changes in the environment.</a:t>
            </a:r>
          </a:p>
          <a:p>
            <a:pPr marL="647702" lvl="1" indent="-323851" algn="just">
              <a:lnSpc>
                <a:spcPct val="150000"/>
              </a:lnSpc>
              <a:buFont typeface="Arial"/>
              <a:buChar char="•"/>
            </a:pPr>
            <a:r>
              <a:rPr lang="en-US" sz="3000" u="none" dirty="0">
                <a:latin typeface="Open Sauce Light" panose="020B0604020202020204" charset="0"/>
              </a:rPr>
              <a:t>The goal is to maximize overall system capacity and spectral efficiency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55DC15-BD6B-0CE1-4525-B495800360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957" t="790" r="825" b="1040"/>
          <a:stretch/>
        </p:blipFill>
        <p:spPr>
          <a:xfrm>
            <a:off x="12382257" y="4267200"/>
            <a:ext cx="5407102" cy="5231044"/>
          </a:xfrm>
          <a:prstGeom prst="rect">
            <a:avLst/>
          </a:prstGeom>
        </p:spPr>
      </p:pic>
      <p:sp>
        <p:nvSpPr>
          <p:cNvPr id="7" name="AutoShape 3">
            <a:extLst>
              <a:ext uri="{FF2B5EF4-FFF2-40B4-BE49-F238E27FC236}">
                <a16:creationId xmlns:a16="http://schemas.microsoft.com/office/drawing/2014/main" id="{344EF082-A3DD-24F7-40F0-BC80544DB314}"/>
              </a:ext>
            </a:extLst>
          </p:cNvPr>
          <p:cNvSpPr/>
          <p:nvPr/>
        </p:nvSpPr>
        <p:spPr>
          <a:xfrm flipH="1" flipV="1">
            <a:off x="1637793" y="-1"/>
            <a:ext cx="0" cy="10286999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H="1" flipV="1">
            <a:off x="1600200" y="0"/>
            <a:ext cx="0" cy="10286999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3108411" y="2665968"/>
            <a:ext cx="12071177" cy="2055203"/>
            <a:chOff x="0" y="0"/>
            <a:chExt cx="3179240" cy="5412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79240" cy="541288"/>
            </a:xfrm>
            <a:custGeom>
              <a:avLst/>
              <a:gdLst/>
              <a:ahLst/>
              <a:cxnLst/>
              <a:rect l="l" t="t" r="r" b="b"/>
              <a:pathLst>
                <a:path w="3179240" h="541288">
                  <a:moveTo>
                    <a:pt x="0" y="0"/>
                  </a:moveTo>
                  <a:lnTo>
                    <a:pt x="3179240" y="0"/>
                  </a:lnTo>
                  <a:lnTo>
                    <a:pt x="3179240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F5F5F5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108411" y="3126041"/>
            <a:ext cx="12071177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12"/>
              </a:lnSpc>
            </a:pPr>
            <a:r>
              <a:rPr lang="en-US" sz="8374" spc="334" dirty="0">
                <a:solidFill>
                  <a:srgbClr val="FFFFFF"/>
                </a:solidFill>
                <a:latin typeface="Days" panose="02000505050000020004" charset="0"/>
              </a:rPr>
              <a:t>QUESTIONS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713" t="12925" r="225" b="220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0" y="1104900"/>
            <a:ext cx="18288331" cy="378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80"/>
              </a:lnSpc>
            </a:pPr>
            <a:r>
              <a:rPr lang="en-US" sz="6000" spc="1938" dirty="0">
                <a:solidFill>
                  <a:srgbClr val="FFFFFF"/>
                </a:solidFill>
                <a:latin typeface="Days" panose="02000505050000020004" charset="0"/>
              </a:rPr>
              <a:t>NOMA AND OFDMA-ASSISTED WIRELESS NETWORKS:</a:t>
            </a:r>
          </a:p>
          <a:p>
            <a:pPr algn="ctr">
              <a:lnSpc>
                <a:spcPts val="7480"/>
              </a:lnSpc>
            </a:pPr>
            <a:r>
              <a:rPr lang="en-US" sz="6000" spc="1938" dirty="0">
                <a:solidFill>
                  <a:srgbClr val="FFFFFF"/>
                </a:solidFill>
                <a:latin typeface="Open Sauce Light" panose="020B0604020202020204" charset="0"/>
              </a:rPr>
              <a:t>A COMPARATIVE ANALYSIS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628807" y="5534978"/>
            <a:ext cx="11030385" cy="3723322"/>
            <a:chOff x="0" y="0"/>
            <a:chExt cx="14707180" cy="4964429"/>
          </a:xfrm>
        </p:grpSpPr>
        <p:sp>
          <p:nvSpPr>
            <p:cNvPr id="5" name="TextBox 5"/>
            <p:cNvSpPr txBox="1"/>
            <p:nvPr/>
          </p:nvSpPr>
          <p:spPr>
            <a:xfrm>
              <a:off x="112315" y="1318455"/>
              <a:ext cx="2796095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7625"/>
              <a:ext cx="3020724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9"/>
                </a:lnSpc>
              </a:pPr>
              <a:r>
                <a:rPr lang="en-US" sz="5499" spc="175">
                  <a:solidFill>
                    <a:srgbClr val="FFFFFF"/>
                  </a:solidFill>
                  <a:latin typeface="Open Sauce Light Bold"/>
                </a:rPr>
                <a:t>01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20609" y="47625"/>
              <a:ext cx="3020724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9"/>
                </a:lnSpc>
              </a:pPr>
              <a:r>
                <a:rPr lang="en-US" sz="5499" spc="175">
                  <a:solidFill>
                    <a:srgbClr val="FFFFFF"/>
                  </a:solidFill>
                  <a:latin typeface="Open Sauce Light Bold"/>
                </a:rPr>
                <a:t>02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730769" y="47625"/>
              <a:ext cx="3020724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9"/>
                </a:lnSpc>
              </a:pPr>
              <a:r>
                <a:rPr lang="en-US" sz="5499" spc="175">
                  <a:solidFill>
                    <a:srgbClr val="FFFFFF"/>
                  </a:solidFill>
                  <a:latin typeface="Open Sauce Light Bold"/>
                </a:rPr>
                <a:t>03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640493" y="47625"/>
              <a:ext cx="3020724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9"/>
                </a:lnSpc>
              </a:pPr>
              <a:r>
                <a:rPr lang="en-US" sz="5499" spc="175">
                  <a:solidFill>
                    <a:srgbClr val="FFFFFF"/>
                  </a:solidFill>
                  <a:latin typeface="Open Sauce Light Bold"/>
                </a:rPr>
                <a:t>04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045239" y="1318455"/>
              <a:ext cx="2796095" cy="854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OFDMA Assisted Networks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978162" y="1318455"/>
              <a:ext cx="2796095" cy="854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NOMA Assisted Networks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911086" y="1318455"/>
              <a:ext cx="2796095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SIC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12315" y="4110100"/>
              <a:ext cx="2796095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Implementation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839269"/>
              <a:ext cx="3020724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9"/>
                </a:lnSpc>
              </a:pPr>
              <a:r>
                <a:rPr lang="en-US" sz="5499" spc="175">
                  <a:solidFill>
                    <a:srgbClr val="FFFFFF"/>
                  </a:solidFill>
                  <a:latin typeface="Open Sauce Light Bold"/>
                </a:rPr>
                <a:t>05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820609" y="2839269"/>
              <a:ext cx="3020724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9"/>
                </a:lnSpc>
              </a:pPr>
              <a:r>
                <a:rPr lang="en-US" sz="5499" spc="175">
                  <a:solidFill>
                    <a:srgbClr val="FFFFFF"/>
                  </a:solidFill>
                  <a:latin typeface="Open Sauce Light Bold"/>
                </a:rPr>
                <a:t>06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730769" y="2839269"/>
              <a:ext cx="3020724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9"/>
                </a:lnSpc>
              </a:pPr>
              <a:r>
                <a:rPr lang="en-US" sz="5499" spc="175">
                  <a:solidFill>
                    <a:srgbClr val="FFFFFF"/>
                  </a:solidFill>
                  <a:latin typeface="Open Sauce Light Bold"/>
                </a:rPr>
                <a:t>07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640493" y="2839269"/>
              <a:ext cx="3020724" cy="1061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049"/>
                </a:lnSpc>
              </a:pPr>
              <a:r>
                <a:rPr lang="en-US" sz="5499" spc="175">
                  <a:solidFill>
                    <a:srgbClr val="FFFFFF"/>
                  </a:solidFill>
                  <a:latin typeface="Open Sauce Light Bold"/>
                </a:rPr>
                <a:t>08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045239" y="4110100"/>
              <a:ext cx="2796095" cy="854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Simulation and Results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978162" y="4110100"/>
              <a:ext cx="2796095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Future Prospects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911086" y="4110100"/>
              <a:ext cx="2796095" cy="409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6"/>
                </a:lnSpc>
              </a:pPr>
              <a:r>
                <a:rPr lang="en-US" sz="1800">
                  <a:solidFill>
                    <a:srgbClr val="FFFFFF"/>
                  </a:solidFill>
                  <a:latin typeface="Open Sauce Light"/>
                </a:rPr>
                <a:t>Questions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923865">
            <a:off x="-2984683" y="1184349"/>
            <a:ext cx="15802157" cy="942383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5400000">
            <a:off x="8390599" y="389601"/>
            <a:ext cx="10286998" cy="9507802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559239" y="1523418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 dirty="0">
                <a:solidFill>
                  <a:srgbClr val="FFFFFF"/>
                </a:solidFill>
                <a:latin typeface="Days" panose="02000505050000020004" charset="0"/>
              </a:rPr>
              <a:t>INTRODUCTION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63200" y="2856633"/>
            <a:ext cx="6314498" cy="508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523" lvl="1" indent="-273762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Multiple Access Schemes</a:t>
            </a:r>
          </a:p>
          <a:p>
            <a:pPr marL="547523" lvl="1" indent="-273762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Increase in Mobile Traffic</a:t>
            </a:r>
          </a:p>
          <a:p>
            <a:pPr marL="547523" lvl="1" indent="-273762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Performance Parameters</a:t>
            </a:r>
          </a:p>
          <a:p>
            <a:pPr marL="547523" lvl="1" indent="-273762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Simulation Model of 4 Users</a:t>
            </a:r>
          </a:p>
          <a:p>
            <a:pPr marL="547523" lvl="1" indent="-273762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Exhaustive Looping Technique</a:t>
            </a:r>
          </a:p>
          <a:p>
            <a:pPr marL="547523" lvl="1" indent="-273762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Open Sauce Light"/>
              </a:rPr>
              <a:t>Performance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015114">
            <a:off x="9740863" y="2343404"/>
            <a:ext cx="15802157" cy="942383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25381" y="6772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>
              <a:solidFill>
                <a:srgbClr val="202354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70914" y="2545567"/>
            <a:ext cx="369918" cy="5396680"/>
            <a:chOff x="0" y="0"/>
            <a:chExt cx="493225" cy="7195573"/>
          </a:xfrm>
        </p:grpSpPr>
        <p:sp>
          <p:nvSpPr>
            <p:cNvPr id="7" name="AutoShape 7"/>
            <p:cNvSpPr/>
            <p:nvPr/>
          </p:nvSpPr>
          <p:spPr>
            <a:xfrm flipV="1">
              <a:off x="246612" y="246612"/>
              <a:ext cx="0" cy="6948960"/>
            </a:xfrm>
            <a:prstGeom prst="line">
              <a:avLst/>
            </a:prstGeom>
            <a:ln w="50800" cap="flat">
              <a:solidFill>
                <a:srgbClr val="192253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493225" cy="493225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2639651"/>
              <a:ext cx="493225" cy="493225"/>
              <a:chOff x="6705600" y="1371600"/>
              <a:chExt cx="10972800" cy="1097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5190275"/>
              <a:ext cx="493225" cy="493225"/>
              <a:chOff x="6705600" y="1371600"/>
              <a:chExt cx="10972800" cy="1097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2620285" y="1756526"/>
            <a:ext cx="16246236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0"/>
              </a:lnSpc>
            </a:pPr>
            <a:r>
              <a:rPr lang="en-US" sz="3300" spc="105" dirty="0">
                <a:solidFill>
                  <a:srgbClr val="000000"/>
                </a:solidFill>
                <a:latin typeface="Days"/>
              </a:rPr>
              <a:t>Orthogonal Frequency Division Multiple Access (OFDMA)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24166" y="3244037"/>
            <a:ext cx="11695533" cy="3798925"/>
          </a:xfrm>
          <a:prstGeom prst="rect">
            <a:avLst/>
          </a:prstGeom>
        </p:spPr>
        <p:txBody>
          <a:bodyPr lIns="0" tIns="0" rIns="0" bIns="0" rtlCol="0" anchor="ctr">
            <a:spAutoFit/>
          </a:bodyPr>
          <a:lstStyle/>
          <a:p>
            <a:pPr marL="518157" lvl="1" indent="-259078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Shares time and frequency resources</a:t>
            </a:r>
          </a:p>
          <a:p>
            <a:pPr marL="518157" lvl="1" indent="-259078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Divides bandwidth into narrowband subcarriers</a:t>
            </a:r>
          </a:p>
          <a:p>
            <a:pPr marL="518157" lvl="1" indent="-259078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Heightened spectral efficiency</a:t>
            </a:r>
          </a:p>
          <a:p>
            <a:pPr marL="518157" lvl="1" indent="-259078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Enhanced performance in challenging environments</a:t>
            </a:r>
          </a:p>
          <a:p>
            <a:pPr marL="518157" lvl="1" indent="-259078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Widely used in Wi-Fi, LTE, and 5G</a:t>
            </a:r>
          </a:p>
          <a:p>
            <a:pPr marL="518157" lvl="1" indent="-259078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FF0000"/>
                </a:solidFill>
                <a:latin typeface="Open Sauce Light"/>
              </a:rPr>
              <a:t>Increased implementation complexity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" y="723900"/>
            <a:ext cx="18288000" cy="8839200"/>
          </a:xfrm>
          <a:custGeom>
            <a:avLst/>
            <a:gdLst/>
            <a:ahLst/>
            <a:cxnLst/>
            <a:rect l="l" t="t" r="r" b="b"/>
            <a:pathLst>
              <a:path w="5501705" h="2004578">
                <a:moveTo>
                  <a:pt x="0" y="0"/>
                </a:moveTo>
                <a:lnTo>
                  <a:pt x="5501705" y="0"/>
                </a:lnTo>
                <a:lnTo>
                  <a:pt x="5501705" y="2004578"/>
                </a:lnTo>
                <a:lnTo>
                  <a:pt x="0" y="2004578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6146" name="Picture 2" descr="FDM Spectrum Diagram">
            <a:extLst>
              <a:ext uri="{FF2B5EF4-FFF2-40B4-BE49-F238E27FC236}">
                <a16:creationId xmlns:a16="http://schemas.microsoft.com/office/drawing/2014/main" id="{71EE9D21-4D52-CFB5-5ED2-DB5C48501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94" y="1030451"/>
            <a:ext cx="8280000" cy="37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FDM spectrum example">
            <a:extLst>
              <a:ext uri="{FF2B5EF4-FFF2-40B4-BE49-F238E27FC236}">
                <a16:creationId xmlns:a16="http://schemas.microsoft.com/office/drawing/2014/main" id="{BACE96B4-BB9D-CB87-ED61-E76B4FA29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94" y="5100637"/>
            <a:ext cx="8280000" cy="394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0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723900"/>
            <a:ext cx="18288000" cy="8839200"/>
          </a:xfrm>
          <a:custGeom>
            <a:avLst/>
            <a:gdLst/>
            <a:ahLst/>
            <a:cxnLst/>
            <a:rect l="l" t="t" r="r" b="b"/>
            <a:pathLst>
              <a:path w="5501705" h="2004578">
                <a:moveTo>
                  <a:pt x="0" y="0"/>
                </a:moveTo>
                <a:lnTo>
                  <a:pt x="5501705" y="0"/>
                </a:lnTo>
                <a:lnTo>
                  <a:pt x="5501705" y="2004578"/>
                </a:lnTo>
                <a:lnTo>
                  <a:pt x="0" y="2004578"/>
                </a:lnTo>
                <a:close/>
              </a:path>
            </a:pathLst>
          </a:custGeom>
          <a:solidFill>
            <a:schemeClr val="bg1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243017" y="7353300"/>
            <a:ext cx="6333061" cy="134033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6665862-C0A7-D163-CA48-F7B2A056EC39}"/>
              </a:ext>
            </a:extLst>
          </p:cNvPr>
          <p:cNvGrpSpPr/>
          <p:nvPr/>
        </p:nvGrpSpPr>
        <p:grpSpPr>
          <a:xfrm>
            <a:off x="9819447" y="5923919"/>
            <a:ext cx="7184092" cy="1340330"/>
            <a:chOff x="1350898" y="7090994"/>
            <a:chExt cx="7184092" cy="1340330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211610" y="7090994"/>
              <a:ext cx="4323380" cy="1340330"/>
            </a:xfrm>
            <a:prstGeom prst="rect">
              <a:avLst/>
            </a:prstGeom>
          </p:spPr>
        </p:pic>
        <p:sp>
          <p:nvSpPr>
            <p:cNvPr id="10" name="TextBox 10"/>
            <p:cNvSpPr txBox="1"/>
            <p:nvPr/>
          </p:nvSpPr>
          <p:spPr>
            <a:xfrm>
              <a:off x="1350898" y="7469380"/>
              <a:ext cx="3086100" cy="4376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3755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 Capacity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60DB28-EA86-58A4-38E0-B61912B52278}"/>
              </a:ext>
            </a:extLst>
          </p:cNvPr>
          <p:cNvGrpSpPr/>
          <p:nvPr/>
        </p:nvGrpSpPr>
        <p:grpSpPr>
          <a:xfrm>
            <a:off x="2006134" y="1467576"/>
            <a:ext cx="14275731" cy="4110829"/>
            <a:chOff x="2107267" y="2129342"/>
            <a:chExt cx="14275731" cy="4110829"/>
          </a:xfrm>
        </p:grpSpPr>
        <p:pic>
          <p:nvPicPr>
            <p:cNvPr id="1028" name="Picture 4" descr="OFDM working mode">
              <a:extLst>
                <a:ext uri="{FF2B5EF4-FFF2-40B4-BE49-F238E27FC236}">
                  <a16:creationId xmlns:a16="http://schemas.microsoft.com/office/drawing/2014/main" id="{7A80997E-D249-3ABF-DF22-7906813028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0" t="22652" b="18417"/>
            <a:stretch/>
          </p:blipFill>
          <p:spPr bwMode="auto">
            <a:xfrm>
              <a:off x="2107267" y="2234464"/>
              <a:ext cx="5310468" cy="39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OFDMA working mode">
              <a:extLst>
                <a:ext uri="{FF2B5EF4-FFF2-40B4-BE49-F238E27FC236}">
                  <a16:creationId xmlns:a16="http://schemas.microsoft.com/office/drawing/2014/main" id="{501C5541-80E8-6EF6-18BC-9B287056C5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311"/>
            <a:stretch/>
          </p:blipFill>
          <p:spPr bwMode="auto">
            <a:xfrm>
              <a:off x="10870265" y="2129342"/>
              <a:ext cx="5512733" cy="41108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0E795EC-FC9F-76D2-84C9-B905EE7F858B}"/>
                </a:ext>
              </a:extLst>
            </p:cNvPr>
            <p:cNvCxnSpPr>
              <a:cxnSpLocks/>
            </p:cNvCxnSpPr>
            <p:nvPr/>
          </p:nvCxnSpPr>
          <p:spPr>
            <a:xfrm>
              <a:off x="7943850" y="4214464"/>
              <a:ext cx="2400300" cy="0"/>
            </a:xfrm>
            <a:prstGeom prst="straightConnector1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ECB97D0-31DB-4609-F463-AE54509A6388}"/>
              </a:ext>
            </a:extLst>
          </p:cNvPr>
          <p:cNvSpPr txBox="1"/>
          <p:nvPr/>
        </p:nvSpPr>
        <p:spPr>
          <a:xfrm>
            <a:off x="675447" y="5873594"/>
            <a:ext cx="9144000" cy="334860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333333"/>
                </a:solidFill>
                <a:effectLst/>
                <a:latin typeface="Open Sauce Light" panose="020B0604020202020204" charset="0"/>
              </a:rPr>
              <a:t>OFDMA supports simultaneous low data rate transmission from several users, but OFDM can only support one user at given moment.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333333"/>
                </a:solidFill>
                <a:effectLst/>
                <a:latin typeface="Open Sauce Light" panose="020B0604020202020204" charset="0"/>
              </a:rPr>
              <a:t>OFDMA supports per channel or sub-carrier power while OFDM needs to maintain the same power for all sub-carriers.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015114">
            <a:off x="9740863" y="2343404"/>
            <a:ext cx="15802157" cy="942383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25381" y="6772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>
              <a:solidFill>
                <a:srgbClr val="202354"/>
              </a:solidFill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70914" y="2545567"/>
            <a:ext cx="369918" cy="5396680"/>
            <a:chOff x="0" y="0"/>
            <a:chExt cx="493225" cy="7195573"/>
          </a:xfrm>
        </p:grpSpPr>
        <p:sp>
          <p:nvSpPr>
            <p:cNvPr id="7" name="AutoShape 7"/>
            <p:cNvSpPr/>
            <p:nvPr/>
          </p:nvSpPr>
          <p:spPr>
            <a:xfrm flipV="1">
              <a:off x="246612" y="246612"/>
              <a:ext cx="0" cy="6948960"/>
            </a:xfrm>
            <a:prstGeom prst="line">
              <a:avLst/>
            </a:prstGeom>
            <a:ln w="50800" cap="flat">
              <a:solidFill>
                <a:srgbClr val="192253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0" y="0"/>
              <a:ext cx="493225" cy="493225"/>
              <a:chOff x="6705600" y="1371600"/>
              <a:chExt cx="10972800" cy="1097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2639651"/>
              <a:ext cx="493225" cy="493225"/>
              <a:chOff x="6705600" y="1371600"/>
              <a:chExt cx="10972800" cy="1097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0" y="5190275"/>
              <a:ext cx="493225" cy="493225"/>
              <a:chOff x="6705600" y="1371600"/>
              <a:chExt cx="10972800" cy="1097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6696808" y="1100629"/>
                <a:ext cx="10990383" cy="11514742"/>
              </a:xfrm>
              <a:custGeom>
                <a:avLst/>
                <a:gdLst/>
                <a:ahLst/>
                <a:cxnLst/>
                <a:rect l="l" t="t" r="r" b="b"/>
                <a:pathLst>
                  <a:path w="10990383" h="11514742">
                    <a:moveTo>
                      <a:pt x="8792" y="5757371"/>
                    </a:moveTo>
                    <a:cubicBezTo>
                      <a:pt x="0" y="7723318"/>
                      <a:pt x="1043775" y="9543701"/>
                      <a:pt x="2744885" y="10529222"/>
                    </a:cubicBezTo>
                    <a:cubicBezTo>
                      <a:pt x="4445995" y="11514742"/>
                      <a:pt x="6544390" y="11514742"/>
                      <a:pt x="8245500" y="10529222"/>
                    </a:cubicBezTo>
                    <a:cubicBezTo>
                      <a:pt x="9946609" y="9543701"/>
                      <a:pt x="10990384" y="7723318"/>
                      <a:pt x="10981592" y="5757371"/>
                    </a:cubicBezTo>
                    <a:cubicBezTo>
                      <a:pt x="10990384" y="3791424"/>
                      <a:pt x="9946609" y="1971041"/>
                      <a:pt x="8245500" y="985520"/>
                    </a:cubicBezTo>
                    <a:cubicBezTo>
                      <a:pt x="6544390" y="0"/>
                      <a:pt x="4445995" y="0"/>
                      <a:pt x="2744885" y="985520"/>
                    </a:cubicBezTo>
                    <a:cubicBezTo>
                      <a:pt x="1043775" y="1971041"/>
                      <a:pt x="0" y="3791424"/>
                      <a:pt x="8792" y="5757371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</p:grpSp>
      </p:grpSp>
      <p:sp>
        <p:nvSpPr>
          <p:cNvPr id="14" name="TextBox 14"/>
          <p:cNvSpPr txBox="1"/>
          <p:nvPr/>
        </p:nvSpPr>
        <p:spPr>
          <a:xfrm>
            <a:off x="2641054" y="1714989"/>
            <a:ext cx="16246236" cy="48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0"/>
              </a:lnSpc>
            </a:pPr>
            <a:r>
              <a:rPr lang="en-US" sz="3300" spc="105" dirty="0">
                <a:solidFill>
                  <a:srgbClr val="000000"/>
                </a:solidFill>
                <a:latin typeface="Days"/>
              </a:rPr>
              <a:t>Non-Orthogonal Multiple Access (NOMA)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24166" y="3346224"/>
            <a:ext cx="11695533" cy="379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5" lvl="1" indent="-291463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Allocates different power levels to different users</a:t>
            </a:r>
          </a:p>
          <a:p>
            <a:pPr marL="582925" lvl="1" indent="-291463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Strategic power allocation enables efficient sharing</a:t>
            </a:r>
          </a:p>
          <a:p>
            <a:pPr marL="582925" lvl="1" indent="-291463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Outperforms OFDMA in throughput, energy efficiency, and fairness</a:t>
            </a:r>
          </a:p>
          <a:p>
            <a:pPr marL="582925" lvl="1" indent="-291463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Optimal resource allocation further improves performance</a:t>
            </a:r>
          </a:p>
          <a:p>
            <a:pPr marL="582925" lvl="1" indent="-291463">
              <a:lnSpc>
                <a:spcPct val="15000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uce Light"/>
              </a:rPr>
              <a:t>Easier to implement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288" b="2128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870295"/>
            <a:ext cx="18288005" cy="8464204"/>
            <a:chOff x="0" y="-28575"/>
            <a:chExt cx="4065634" cy="1526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9733888" y="4258788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917" r="917"/>
          <a:stretch>
            <a:fillRect/>
          </a:stretch>
        </p:blipFill>
        <p:spPr>
          <a:xfrm>
            <a:off x="210244" y="3202367"/>
            <a:ext cx="9313400" cy="550285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10244" y="1439888"/>
            <a:ext cx="1745383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spc="105" dirty="0">
                <a:solidFill>
                  <a:srgbClr val="000000"/>
                </a:solidFill>
                <a:latin typeface="Days" panose="02000505050000020004" charset="0"/>
              </a:rPr>
              <a:t>SUCCESSIVE INTERFERENCE </a:t>
            </a:r>
          </a:p>
          <a:p>
            <a:pPr algn="ctr"/>
            <a:r>
              <a:rPr lang="en-US" sz="4000" b="1" spc="105" dirty="0">
                <a:solidFill>
                  <a:srgbClr val="000000"/>
                </a:solidFill>
                <a:latin typeface="Days" panose="02000505050000020004" charset="0"/>
              </a:rPr>
              <a:t>CANCELLATION (SIC)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33888" y="4790162"/>
            <a:ext cx="8173112" cy="436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Technique used in NOMA systems</a:t>
            </a:r>
          </a:p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Enables decoding of signals from multiple users</a:t>
            </a:r>
          </a:p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Manages interference effectively</a:t>
            </a:r>
          </a:p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Decodes signals in successive stages</a:t>
            </a:r>
          </a:p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Cancels out interference from previously decoded signals</a:t>
            </a:r>
          </a:p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Improves performance and interference mitigation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Open Sauce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FB5B87-6FD5-788D-9177-27983B2CD234}"/>
              </a:ext>
            </a:extLst>
          </p:cNvPr>
          <p:cNvGrpSpPr/>
          <p:nvPr/>
        </p:nvGrpSpPr>
        <p:grpSpPr>
          <a:xfrm>
            <a:off x="9976811" y="2628104"/>
            <a:ext cx="7687265" cy="1529206"/>
            <a:chOff x="8101376" y="5980123"/>
            <a:chExt cx="7687265" cy="1529206"/>
          </a:xfrm>
        </p:grpSpPr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4F0421CE-FB0E-C10D-14CD-6290F5B697A3}"/>
                </a:ext>
              </a:extLst>
            </p:cNvPr>
            <p:cNvSpPr txBox="1"/>
            <p:nvPr/>
          </p:nvSpPr>
          <p:spPr>
            <a:xfrm>
              <a:off x="8101376" y="6495876"/>
              <a:ext cx="4572000" cy="4977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34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Superposition Coding Equation</a:t>
              </a:r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13361A29-1B4F-E36A-9926-C21474F8F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2688617" y="5980123"/>
              <a:ext cx="3100024" cy="15292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21288" b="2128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870295"/>
            <a:ext cx="18288005" cy="8464204"/>
            <a:chOff x="0" y="-28575"/>
            <a:chExt cx="4065634" cy="152687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9733888" y="4258788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210244" y="1439888"/>
            <a:ext cx="1745383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spc="105" dirty="0">
                <a:solidFill>
                  <a:srgbClr val="000000"/>
                </a:solidFill>
                <a:latin typeface="Days" panose="02000505050000020004" charset="0"/>
              </a:rPr>
              <a:t>SUCCESSIVE INTERFERENCE </a:t>
            </a:r>
          </a:p>
          <a:p>
            <a:pPr algn="ctr"/>
            <a:r>
              <a:rPr lang="en-US" sz="4000" b="1" spc="105" dirty="0">
                <a:solidFill>
                  <a:srgbClr val="000000"/>
                </a:solidFill>
                <a:latin typeface="Days" panose="02000505050000020004" charset="0"/>
              </a:rPr>
              <a:t>CANCELLATION (SIC)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33888" y="4790162"/>
            <a:ext cx="8173112" cy="436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Technique used in NOMA systems</a:t>
            </a:r>
          </a:p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Enables decoding of signals from multiple users</a:t>
            </a:r>
          </a:p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Manages interference effectively</a:t>
            </a:r>
          </a:p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Decodes signals in successive stages</a:t>
            </a:r>
          </a:p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Cancels out interference from previously decoded signals</a:t>
            </a:r>
          </a:p>
          <a:p>
            <a:pPr marL="427694" lvl="1" indent="-213847">
              <a:lnSpc>
                <a:spcPct val="150000"/>
              </a:lnSpc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Open Sauce Light"/>
              </a:rPr>
              <a:t>Improves performance and interference mitigation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Open Sauce Light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13670F-13BA-3C35-7361-705973C7EF02}"/>
              </a:ext>
            </a:extLst>
          </p:cNvPr>
          <p:cNvGrpSpPr/>
          <p:nvPr/>
        </p:nvGrpSpPr>
        <p:grpSpPr>
          <a:xfrm>
            <a:off x="1422025" y="3287683"/>
            <a:ext cx="6647469" cy="5430126"/>
            <a:chOff x="1968522" y="3202367"/>
            <a:chExt cx="6647469" cy="543012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84E479C-09F1-B80F-DBA8-8D5188CEB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4915" y="3202367"/>
              <a:ext cx="6283345" cy="135948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4F41E8-9424-62E7-2DBD-02BC87563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9122" y="4632082"/>
              <a:ext cx="6346869" cy="14379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921AFB4-DC53-8234-E6F4-0810E2B6B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501" t="20617" r="21744"/>
            <a:stretch/>
          </p:blipFill>
          <p:spPr>
            <a:xfrm>
              <a:off x="1968522" y="6065812"/>
              <a:ext cx="6448304" cy="256668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FB5B87-6FD5-788D-9177-27983B2CD234}"/>
              </a:ext>
            </a:extLst>
          </p:cNvPr>
          <p:cNvGrpSpPr/>
          <p:nvPr/>
        </p:nvGrpSpPr>
        <p:grpSpPr>
          <a:xfrm>
            <a:off x="9976811" y="2628104"/>
            <a:ext cx="7687265" cy="1529206"/>
            <a:chOff x="8101376" y="5980123"/>
            <a:chExt cx="7687265" cy="1529206"/>
          </a:xfrm>
        </p:grpSpPr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4F0421CE-FB0E-C10D-14CD-6290F5B697A3}"/>
                </a:ext>
              </a:extLst>
            </p:cNvPr>
            <p:cNvSpPr txBox="1"/>
            <p:nvPr/>
          </p:nvSpPr>
          <p:spPr>
            <a:xfrm>
              <a:off x="8101376" y="6495876"/>
              <a:ext cx="4572000" cy="4977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34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Superposition Coding Equation</a:t>
              </a:r>
            </a:p>
          </p:txBody>
        </p:sp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13361A29-1B4F-E36A-9926-C21474F8F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2688617" y="5980123"/>
              <a:ext cx="3100024" cy="1529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03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379</Words>
  <Application>Microsoft Office PowerPoint</Application>
  <PresentationFormat>Custom</PresentationFormat>
  <Paragraphs>88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Agrandir Narrow Bold</vt:lpstr>
      <vt:lpstr>Calibri</vt:lpstr>
      <vt:lpstr>Days</vt:lpstr>
      <vt:lpstr>Times New Roman</vt:lpstr>
      <vt:lpstr>Open Sauce Light Bold</vt:lpstr>
      <vt:lpstr>Open Sauce Light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dc:creator>Zonularity ­</dc:creator>
  <cp:lastModifiedBy>Muhammad Umer</cp:lastModifiedBy>
  <cp:revision>68</cp:revision>
  <dcterms:created xsi:type="dcterms:W3CDTF">2006-08-16T00:00:00Z</dcterms:created>
  <dcterms:modified xsi:type="dcterms:W3CDTF">2023-05-22T09:36:27Z</dcterms:modified>
  <dc:identifier>DAFjj0ktO8A</dc:identifier>
</cp:coreProperties>
</file>